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69" r:id="rId5"/>
    <p:sldId id="265" r:id="rId6"/>
    <p:sldId id="264" r:id="rId7"/>
    <p:sldId id="262" r:id="rId8"/>
    <p:sldId id="267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C9AB0-3D87-42CC-8390-79083DFCA81E}" v="658" dt="2021-12-15T00:46:4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1" y="1267730"/>
            <a:ext cx="9576261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2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2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1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4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3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1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6" indent="0" algn="ctr">
              <a:buNone/>
              <a:defRPr sz="1600"/>
            </a:lvl2pPr>
            <a:lvl3pPr marL="914411" indent="0" algn="ctr">
              <a:buNone/>
              <a:defRPr sz="16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2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1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1" y="1267730"/>
            <a:ext cx="9576261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2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2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9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1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5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95" algn="l"/>
              </a:tabLst>
              <a:defRPr sz="1801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2" y="1344503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3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4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1" y="2103120"/>
            <a:ext cx="4663440" cy="3749040"/>
          </a:xfrm>
        </p:spPr>
        <p:txBody>
          <a:bodyPr/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1" y="2103120"/>
            <a:ext cx="4663440" cy="3749040"/>
          </a:xfrm>
        </p:spPr>
        <p:txBody>
          <a:bodyPr/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50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6" indent="0">
              <a:buNone/>
              <a:defRPr sz="1801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50" y="2792472"/>
            <a:ext cx="4663440" cy="3163825"/>
          </a:xfrm>
        </p:spPr>
        <p:txBody>
          <a:bodyPr/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4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6" indent="0">
              <a:buNone/>
              <a:defRPr sz="1801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4" y="2792472"/>
            <a:ext cx="4663440" cy="3164509"/>
          </a:xfrm>
        </p:spPr>
        <p:txBody>
          <a:bodyPr/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7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1">
                <a:solidFill>
                  <a:schemeClr val="tx1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1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8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50" y="6035040"/>
            <a:ext cx="4588002" cy="365760"/>
          </a:xfrm>
        </p:spPr>
        <p:txBody>
          <a:bodyPr/>
          <a:lstStyle>
            <a:lvl1pPr marL="0" algn="r" defTabSz="914411" rtl="0" eaLnBrk="1" latinLnBrk="0" hangingPunct="1">
              <a:defRPr lang="en-US" sz="1001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30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7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1" y="603504"/>
            <a:ext cx="3144773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1" y="2386584"/>
            <a:ext cx="3144773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1">
                <a:solidFill>
                  <a:schemeClr val="tx1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Rectangle 6"/>
          <p:cNvSpPr/>
          <p:nvPr/>
        </p:nvSpPr>
        <p:spPr>
          <a:xfrm>
            <a:off x="234698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1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6999" y="6035040"/>
            <a:ext cx="838201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2" indent="-182882" algn="l" defTabSz="914411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indent="-182882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9" indent="-182882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53" indent="-182882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76" indent="-182882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20" indent="-228604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900024" indent="-228604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2200028" indent="-228604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2500031" indent="-228604" algn="l" defTabSz="91441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0B279-4F1A-42D1-9415-4EB5042E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55" y="2258547"/>
            <a:ext cx="10126090" cy="3674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stA="18000" endPos="23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F663A-5CF8-4478-840B-883EDA219A4F}"/>
              </a:ext>
            </a:extLst>
          </p:cNvPr>
          <p:cNvSpPr txBox="1"/>
          <p:nvPr/>
        </p:nvSpPr>
        <p:spPr>
          <a:xfrm>
            <a:off x="393405" y="553057"/>
            <a:ext cx="11430000" cy="132343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OLIVE BOWL/KAKU PARK RENOVATION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00773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8552-DD95-43B1-8B81-53CB50F1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99719"/>
            <a:ext cx="6489139" cy="1371600"/>
          </a:xfrm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Funding &amp;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B409-9AA1-4EED-899B-C29AA2793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2019 Planning &amp; Application </a:t>
            </a:r>
          </a:p>
          <a:p>
            <a:endParaRPr lang="en-US" dirty="0"/>
          </a:p>
          <a:p>
            <a:r>
              <a:rPr lang="en-US" dirty="0"/>
              <a:t>February 2020 Received the Award of $3,670,437</a:t>
            </a:r>
          </a:p>
          <a:p>
            <a:pPr lvl="1"/>
            <a:r>
              <a:rPr lang="en-US" dirty="0"/>
              <a:t>July 2020 RFP Issued</a:t>
            </a:r>
          </a:p>
          <a:p>
            <a:r>
              <a:rPr lang="en-US" dirty="0"/>
              <a:t>January 26, 2021 Awarded Contract to MIG, Inc for $235,580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D4BD84-1BFD-4329-AFF2-90A3B352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89" y="499719"/>
            <a:ext cx="4726342" cy="54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7338-B16C-4D08-8C21-976EC46A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04A9D-ECB0-47BA-8442-49FA9AA1B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7"/>
          <a:stretch/>
        </p:blipFill>
        <p:spPr>
          <a:xfrm>
            <a:off x="528748" y="398928"/>
            <a:ext cx="8059478" cy="6060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4B8A4-FF49-424A-A83C-28AAE4A6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02" y="905256"/>
            <a:ext cx="4095750" cy="1276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781653-99FF-4F23-8A45-1F258FE60ABB}"/>
              </a:ext>
            </a:extLst>
          </p:cNvPr>
          <p:cNvSpPr/>
          <p:nvPr/>
        </p:nvSpPr>
        <p:spPr>
          <a:xfrm>
            <a:off x="1066800" y="3136604"/>
            <a:ext cx="4401879" cy="39340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021B6-5FC0-4944-8726-76E7718ED2B9}"/>
              </a:ext>
            </a:extLst>
          </p:cNvPr>
          <p:cNvSpPr txBox="1"/>
          <p:nvPr/>
        </p:nvSpPr>
        <p:spPr>
          <a:xfrm>
            <a:off x="8737083" y="5843518"/>
            <a:ext cx="30750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State Required Completion Date: June 30, 2024</a:t>
            </a:r>
          </a:p>
        </p:txBody>
      </p:sp>
    </p:spTree>
    <p:extLst>
      <p:ext uri="{BB962C8B-B14F-4D97-AF65-F5344CB8AC3E}">
        <p14:creationId xmlns:p14="http://schemas.microsoft.com/office/powerpoint/2010/main" val="29247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09C6-87AE-4499-A5CE-A45A13D9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9" y="500826"/>
            <a:ext cx="6229350" cy="1356549"/>
          </a:xfrm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Original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1ACAE-E676-40CE-944F-8FFD839D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390203"/>
            <a:ext cx="5095036" cy="607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02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09C6-87AE-4499-A5CE-A45A13D9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34" y="472707"/>
            <a:ext cx="5487207" cy="1371600"/>
          </a:xfrm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Final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ECC6C-C400-455A-BE42-5B8ADC41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74" y="406972"/>
            <a:ext cx="4618076" cy="6001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74395D-F851-42DE-B549-14B681A3233F}"/>
              </a:ext>
            </a:extLst>
          </p:cNvPr>
          <p:cNvSpPr txBox="1"/>
          <p:nvPr/>
        </p:nvSpPr>
        <p:spPr>
          <a:xfrm>
            <a:off x="3459811" y="4962155"/>
            <a:ext cx="359048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BBQ Grills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Entry Monument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Trash 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Flagpole</a:t>
            </a:r>
          </a:p>
          <a:p>
            <a:endParaRPr lang="en-US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BBAA2-0759-484A-9351-FB391B89CE09}"/>
              </a:ext>
            </a:extLst>
          </p:cNvPr>
          <p:cNvSpPr txBox="1"/>
          <p:nvPr/>
        </p:nvSpPr>
        <p:spPr>
          <a:xfrm>
            <a:off x="381350" y="1844307"/>
            <a:ext cx="3816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/>
              <a:t>Site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Restrooms/Concession/Storage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4 &amp; 2 Row Spectator Bleachers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Electronic Scoreboard Field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Mobile Scoreboards Field #2 &amp; #3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Drought Tolerant Landscaping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Walking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Walkway LED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Security/Surveillance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Well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Drinking Fountains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Trash Receptables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Picnic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CE62C-DF7F-4AD2-BD7B-1B207BD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0" y="1714213"/>
            <a:ext cx="3754440" cy="2661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F2C79-F081-490F-ADD7-9422957DD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99" y="4340944"/>
            <a:ext cx="4708451" cy="2110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F1BD1-AC40-49ED-B1FA-1F5104CC7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984" y="431053"/>
            <a:ext cx="1655666" cy="2347113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DD7A609-05E5-4F30-B531-BE495920D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146103" y="418577"/>
            <a:ext cx="2929596" cy="4014273"/>
          </a:xfrm>
        </p:spPr>
      </p:pic>
    </p:spTree>
    <p:extLst>
      <p:ext uri="{BB962C8B-B14F-4D97-AF65-F5344CB8AC3E}">
        <p14:creationId xmlns:p14="http://schemas.microsoft.com/office/powerpoint/2010/main" val="10830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75B9-6F20-4693-9A13-5622FD28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460777"/>
            <a:ext cx="10058400" cy="1371600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Updated Construction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Estimate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FBF84-03F7-491C-B18F-11182A58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326" y="460778"/>
            <a:ext cx="4428916" cy="1371599"/>
          </a:xfrm>
          <a:solidFill>
            <a:srgbClr val="FF99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Grant Amount: 	$3,670,437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Landscape Architect 	</a:t>
            </a:r>
            <a:r>
              <a:rPr lang="en-US" sz="2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$  -235,580 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		$3,434,857</a:t>
            </a:r>
          </a:p>
          <a:p>
            <a:pPr marL="0" indent="0">
              <a:buNone/>
            </a:pP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0B65B-139A-4A30-AA0D-0B560ED92FD5}"/>
              </a:ext>
            </a:extLst>
          </p:cNvPr>
          <p:cNvSpPr txBox="1"/>
          <p:nvPr/>
        </p:nvSpPr>
        <p:spPr>
          <a:xfrm>
            <a:off x="7264866" y="2488019"/>
            <a:ext cx="432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LED Lighting for Field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Play Equipment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E71D41-2CEB-4CAF-9F1E-28DDBE514BB6}"/>
              </a:ext>
            </a:extLst>
          </p:cNvPr>
          <p:cNvSpPr/>
          <p:nvPr/>
        </p:nvSpPr>
        <p:spPr>
          <a:xfrm>
            <a:off x="9988731" y="1281279"/>
            <a:ext cx="1596465" cy="6207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9C5B14-7DC2-442E-92AA-E412E824B653}"/>
              </a:ext>
            </a:extLst>
          </p:cNvPr>
          <p:cNvSpPr/>
          <p:nvPr/>
        </p:nvSpPr>
        <p:spPr>
          <a:xfrm>
            <a:off x="2341942" y="4353565"/>
            <a:ext cx="4202885" cy="6207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F334B-B67C-44DF-8397-77B4E6607E84}"/>
              </a:ext>
            </a:extLst>
          </p:cNvPr>
          <p:cNvSpPr txBox="1"/>
          <p:nvPr/>
        </p:nvSpPr>
        <p:spPr>
          <a:xfrm>
            <a:off x="2801922" y="5450368"/>
            <a:ext cx="7279497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Funding Needed: $2,556,143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BA9F1C-82A9-4A92-8837-9CAB64C53B7D}"/>
              </a:ext>
            </a:extLst>
          </p:cNvPr>
          <p:cNvGrpSpPr/>
          <p:nvPr/>
        </p:nvGrpSpPr>
        <p:grpSpPr>
          <a:xfrm>
            <a:off x="908840" y="2485103"/>
            <a:ext cx="7069090" cy="2400657"/>
            <a:chOff x="908840" y="2485103"/>
            <a:chExt cx="7069090" cy="24006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B20639-CB86-42E2-8907-2F2A7EBF3396}"/>
                </a:ext>
              </a:extLst>
            </p:cNvPr>
            <p:cNvSpPr txBox="1"/>
            <p:nvPr/>
          </p:nvSpPr>
          <p:spPr>
            <a:xfrm>
              <a:off x="908840" y="2485103"/>
              <a:ext cx="706909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90% Plans- Estimate </a:t>
              </a:r>
            </a:p>
            <a:p>
              <a:r>
                <a:rPr lang="en-US" sz="2500" dirty="0"/>
                <a:t>	Base Bid:		$4,530,000</a:t>
              </a:r>
            </a:p>
            <a:p>
              <a:r>
                <a:rPr lang="en-US" sz="2500" dirty="0"/>
                <a:t>	Alternates:		$   796,000</a:t>
              </a:r>
            </a:p>
            <a:p>
              <a:r>
                <a:rPr lang="en-US" sz="2500" dirty="0"/>
                <a:t>				$5,326,000</a:t>
              </a:r>
            </a:p>
            <a:p>
              <a:r>
                <a:rPr lang="en-US" sz="2500" dirty="0"/>
                <a:t>	Contingencies:	</a:t>
              </a:r>
              <a:r>
                <a:rPr lang="en-US" sz="2500" u="sng" dirty="0"/>
                <a:t>$   665,000</a:t>
              </a:r>
            </a:p>
            <a:p>
              <a:r>
                <a:rPr lang="en-US" sz="2500" dirty="0"/>
                <a:t>		</a:t>
              </a:r>
              <a:r>
                <a:rPr lang="en-US" sz="2500" b="1" dirty="0"/>
                <a:t>Total		$5,991,000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DB9300-EE52-465B-8A63-DD0EEE51867C}"/>
                </a:ext>
              </a:extLst>
            </p:cNvPr>
            <p:cNvCxnSpPr/>
            <p:nvPr/>
          </p:nvCxnSpPr>
          <p:spPr>
            <a:xfrm>
              <a:off x="4488110" y="3674378"/>
              <a:ext cx="180363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28DD28-9FCF-40AB-A73B-6C29DE0A09E4}"/>
                </a:ext>
              </a:extLst>
            </p:cNvPr>
            <p:cNvCxnSpPr/>
            <p:nvPr/>
          </p:nvCxnSpPr>
          <p:spPr>
            <a:xfrm>
              <a:off x="4488109" y="3742888"/>
              <a:ext cx="180363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4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75B9-6F20-4693-9A13-5622FD28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460777"/>
            <a:ext cx="10058400" cy="1371600"/>
          </a:xfrm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Additional Funding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FBF84-03F7-491C-B18F-11182A58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3" y="460777"/>
            <a:ext cx="5142939" cy="173523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Grant (Construction)	$3,434,857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Construction Estimate	</a:t>
            </a:r>
            <a:r>
              <a:rPr lang="en-US" sz="2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$5,987,000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Funding Needed 	$2,552,143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75EC8-7C86-4728-B643-B5680C7264C3}"/>
              </a:ext>
            </a:extLst>
          </p:cNvPr>
          <p:cNvSpPr txBox="1"/>
          <p:nvPr/>
        </p:nvSpPr>
        <p:spPr>
          <a:xfrm>
            <a:off x="788565" y="2014194"/>
            <a:ext cx="3783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Additional Grants  </a:t>
            </a:r>
          </a:p>
          <a:p>
            <a:endParaRPr lang="en-US" dirty="0"/>
          </a:p>
          <a:p>
            <a:r>
              <a:rPr lang="en-US" dirty="0"/>
              <a:t>ARPA: 		  $250,000</a:t>
            </a:r>
          </a:p>
          <a:p>
            <a:endParaRPr lang="en-US" dirty="0"/>
          </a:p>
          <a:p>
            <a:r>
              <a:rPr lang="en-US" dirty="0"/>
              <a:t>Parks per Capita: </a:t>
            </a:r>
            <a:r>
              <a:rPr lang="en-US" u="sng" dirty="0"/>
              <a:t>$  80,000</a:t>
            </a:r>
          </a:p>
          <a:p>
            <a:endParaRPr lang="en-US" dirty="0"/>
          </a:p>
          <a:p>
            <a:r>
              <a:rPr lang="en-US" b="1" dirty="0"/>
              <a:t>Additional Grants:$330,000</a:t>
            </a:r>
          </a:p>
          <a:p>
            <a:endParaRPr lang="en-US" dirty="0"/>
          </a:p>
          <a:p>
            <a:r>
              <a:rPr lang="en-US" b="1" u="sng" dirty="0"/>
              <a:t>Application to be submitted</a:t>
            </a:r>
          </a:p>
          <a:p>
            <a:endParaRPr lang="en-US" dirty="0"/>
          </a:p>
          <a:p>
            <a:r>
              <a:rPr lang="en-US" dirty="0"/>
              <a:t>Clean California Local Grant Program $5,000,000 Max Available per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5E05E-5748-4663-9A37-4EDE6C7DAE99}"/>
              </a:ext>
            </a:extLst>
          </p:cNvPr>
          <p:cNvSpPr txBox="1"/>
          <p:nvPr/>
        </p:nvSpPr>
        <p:spPr>
          <a:xfrm>
            <a:off x="5250024" y="2815331"/>
            <a:ext cx="3783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Community Sponsors</a:t>
            </a:r>
          </a:p>
          <a:p>
            <a:endParaRPr lang="en-US" b="1" u="sng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Citrus Products Co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City General Fund 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/>
              <a:t>Bond Financing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EB92D5-00F7-42CE-A475-BB54FBCB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09" y="4212770"/>
            <a:ext cx="2105297" cy="21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71af3243-3dd4-4a8d-8c0d-dd76da1f02a5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{A9B6FA7D-2C3F-45CA-9B93-4EEAC6C7D644}tf78438558_win32</Template>
  <TotalTime>768</TotalTime>
  <Words>253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Garamond</vt:lpstr>
      <vt:lpstr>SavonVTI</vt:lpstr>
      <vt:lpstr>PowerPoint Presentation</vt:lpstr>
      <vt:lpstr>Funding &amp; Timeline</vt:lpstr>
      <vt:lpstr>PowerPoint Presentation</vt:lpstr>
      <vt:lpstr>Original Design</vt:lpstr>
      <vt:lpstr>Final Design</vt:lpstr>
      <vt:lpstr> Updated Construction Estimate </vt:lpstr>
      <vt:lpstr>Additional Funding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Neyba Amezcua</dc:creator>
  <cp:lastModifiedBy>Mayra Espinoza-Martinez</cp:lastModifiedBy>
  <cp:revision>16</cp:revision>
  <dcterms:created xsi:type="dcterms:W3CDTF">2021-12-13T18:48:42Z</dcterms:created>
  <dcterms:modified xsi:type="dcterms:W3CDTF">2021-12-15T01:26:42Z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